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0" r:id="rId4"/>
    <p:sldId id="261" r:id="rId5"/>
    <p:sldId id="263" r:id="rId6"/>
    <p:sldId id="262" r:id="rId7"/>
    <p:sldId id="265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858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04" y="-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855E1-5807-45B7-92C6-43B4F98B485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C70B5-5324-4B78-BDA3-1DDD0FD3E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9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C70B5-5324-4B78-BDA3-1DDD0FD3E79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32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2F325-59E8-4AB4-A6DB-40B3679F45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4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31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93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470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73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45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61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5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0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281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7D756-66D3-4126-8376-26D81BE2A8F3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EFA6C-19AF-47D4-B48D-F1429D570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84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Bank@cbr.ru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4063"/>
            <a:ext cx="12192000" cy="85988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23389" y="2727108"/>
            <a:ext cx="3754733" cy="99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Памятка </a:t>
            </a:r>
          </a:p>
          <a:p>
            <a:pPr>
              <a:lnSpc>
                <a:spcPts val="3500"/>
              </a:lnSpc>
            </a:pPr>
            <a:endParaRPr lang="ru-RU" sz="2800" b="1" dirty="0">
              <a:solidFill>
                <a:schemeClr val="bg1"/>
              </a:solidFill>
              <a:latin typeface="Gilroy ExtraBold" panose="00000900000000000000" pitchFamily="50" charset="-52"/>
              <a:ea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5201FB3-F597-3B4A-A6EC-42EDB613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959" y="804984"/>
            <a:ext cx="3099773" cy="7680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17624" y="2166405"/>
            <a:ext cx="3754733" cy="233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2400" b="1" dirty="0">
                <a:latin typeface="Montserrat" panose="00000500000000000000" pitchFamily="2" charset="-52"/>
                <a:ea typeface="Calibri"/>
                <a:cs typeface="Calibri"/>
              </a:rPr>
              <a:t>По выявлению нелегальной финансовой деятельности</a:t>
            </a:r>
            <a:r>
              <a:rPr lang="en-US" sz="2400" b="1" dirty="0">
                <a:latin typeface="Montserrat" panose="00000500000000000000" pitchFamily="2" charset="-52"/>
                <a:ea typeface="Calibri"/>
                <a:cs typeface="Calibri"/>
              </a:rPr>
              <a:t> </a:t>
            </a:r>
            <a:r>
              <a:rPr lang="ru-RU" sz="2400" b="1" dirty="0">
                <a:latin typeface="Montserrat" panose="00000500000000000000" pitchFamily="2" charset="-52"/>
                <a:ea typeface="Calibri"/>
                <a:cs typeface="Calibri"/>
              </a:rPr>
              <a:t>в регионах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5229" y="3122105"/>
            <a:ext cx="2666160" cy="33327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957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20457" y="1436914"/>
            <a:ext cx="8171543" cy="54210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8115" y="342509"/>
            <a:ext cx="7837714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Кто такие нелегальные субъекты</a:t>
            </a:r>
          </a:p>
          <a:p>
            <a:pPr>
              <a:lnSpc>
                <a:spcPts val="3500"/>
              </a:lnSpc>
            </a:pPr>
            <a:r>
              <a:rPr lang="ru-RU" sz="2400" b="1" dirty="0">
                <a:latin typeface="Gilroy ExtraBold" panose="00000900000000000000" pitchFamily="50" charset="-52"/>
                <a:ea typeface="Calibri"/>
                <a:cs typeface="Calibri"/>
              </a:rPr>
              <a:t>финансового рынка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16261" y="1011440"/>
            <a:ext cx="54301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ru-RU" dirty="0">
                <a:latin typeface="Gilroy Light" panose="00000400000000000000" pitchFamily="50" charset="-52"/>
              </a:rPr>
              <a:t>и чем они </a:t>
            </a:r>
            <a:r>
              <a:rPr lang="ru-RU" sz="4000" b="1" dirty="0">
                <a:solidFill>
                  <a:srgbClr val="5B9BD5">
                    <a:lumMod val="75000"/>
                  </a:srgbClr>
                </a:solidFill>
                <a:latin typeface="Gilroy ExtraBold" panose="00000900000000000000" pitchFamily="50" charset="-52"/>
              </a:rPr>
              <a:t>опасны</a:t>
            </a:r>
            <a:r>
              <a:rPr lang="ru-RU" dirty="0">
                <a:latin typeface="Gilroy Light" panose="00000400000000000000" pitchFamily="50" charset="-52"/>
              </a:rPr>
              <a:t> для населения?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73" y="3177943"/>
            <a:ext cx="842330" cy="842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95080" y="229831"/>
            <a:ext cx="1778255" cy="17782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1470" y="3026016"/>
            <a:ext cx="2923859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dirty="0">
                <a:latin typeface="Gilroy Light" panose="00000400000000000000" pitchFamily="50" charset="-52"/>
                <a:ea typeface="Calibri"/>
                <a:cs typeface="Calibri"/>
              </a:rPr>
              <a:t>Это компания которая предлагает:</a:t>
            </a:r>
          </a:p>
          <a:p>
            <a:pPr>
              <a:lnSpc>
                <a:spcPts val="2100"/>
              </a:lnSpc>
            </a:pP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  <a:p>
            <a:pPr>
              <a:lnSpc>
                <a:spcPts val="2100"/>
              </a:lnSpc>
            </a:pP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оформить займ (кредит)  </a:t>
            </a:r>
          </a:p>
          <a:p>
            <a:pPr marL="342900" indent="-342900">
              <a:lnSpc>
                <a:spcPts val="21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открыть депозит </a:t>
            </a:r>
          </a:p>
          <a:p>
            <a:pPr>
              <a:lnSpc>
                <a:spcPts val="2100"/>
              </a:lnSpc>
            </a:pP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  <a:p>
            <a:pPr>
              <a:lnSpc>
                <a:spcPts val="2100"/>
              </a:lnSpc>
            </a:pP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  <a:p>
            <a:pPr>
              <a:lnSpc>
                <a:spcPts val="2100"/>
              </a:lnSpc>
            </a:pPr>
            <a:r>
              <a:rPr lang="ru-RU" sz="2000" dirty="0">
                <a:latin typeface="Gilroy Light" panose="00000400000000000000" pitchFamily="50" charset="-52"/>
                <a:ea typeface="Calibri"/>
                <a:cs typeface="Calibri"/>
              </a:rPr>
              <a:t>но не обладает специальным разрешением на такую деятельность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81470" y="2008086"/>
            <a:ext cx="301586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Нелегальная финансовая организация -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959" y="5392439"/>
            <a:ext cx="7425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Gilroy Light" panose="00000400000000000000" pitchFamily="50" charset="-52"/>
                <a:ea typeface="Calibri"/>
                <a:cs typeface="Calibri"/>
              </a:rPr>
              <a:t>!!!</a:t>
            </a:r>
            <a:endParaRPr lang="ru-RU" sz="6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74664" y="2096352"/>
            <a:ext cx="4213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Gilroy ExtraBold" panose="00000900000000000000" pitchFamily="50" charset="-52"/>
                <a:ea typeface="Calibri"/>
                <a:cs typeface="Calibri"/>
              </a:rPr>
              <a:t>не включена в реестр и/или не имеет лицензию Банка России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73" y="4517928"/>
            <a:ext cx="842330" cy="84233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959263" y="4354113"/>
            <a:ext cx="28093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Получение вложенных денег в принудительном порядке крайне затруднительно либо невозможно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  <a:p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18840" y="1992098"/>
            <a:ext cx="4547437" cy="9337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51263" y="3263007"/>
            <a:ext cx="2836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Внешне могут оформлять документы в соответствии с законом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58916" y="4428381"/>
            <a:ext cx="310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Берут огромные проценты, </a:t>
            </a:r>
          </a:p>
          <a:p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назначают гигантские пени и штрафы</a:t>
            </a:r>
          </a:p>
          <a:p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1263" y="5834500"/>
            <a:ext cx="325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Забирают у граждан квартиры/автомобили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964841" y="2225328"/>
            <a:ext cx="2889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Gilroy Light" panose="00000400000000000000" pitchFamily="50" charset="-52"/>
                <a:ea typeface="Calibri"/>
                <a:cs typeface="Calibri"/>
              </a:rPr>
              <a:t>Не возвращают депозиты или начинают частично их возвращать с целью «выманивания» </a:t>
            </a: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дополнительных денег </a:t>
            </a:r>
          </a:p>
          <a:p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573" y="5820107"/>
            <a:ext cx="842330" cy="84233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33" y="2323406"/>
            <a:ext cx="842330" cy="8423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33" y="4447131"/>
            <a:ext cx="842330" cy="84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432298" y="-66561"/>
            <a:ext cx="4484077" cy="89681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/>
          <a:stretch/>
        </p:blipFill>
        <p:spPr>
          <a:xfrm>
            <a:off x="6857997" y="1866900"/>
            <a:ext cx="7170355" cy="53149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373827">
            <a:off x="-4154968" y="-1533885"/>
            <a:ext cx="5679831" cy="84079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1373827">
            <a:off x="4527202" y="-1362810"/>
            <a:ext cx="4713444" cy="28094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56992" y="416719"/>
            <a:ext cx="5346228" cy="24506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4166361" y="419524"/>
            <a:ext cx="2693402" cy="2450628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29835" y="1100003"/>
            <a:ext cx="5743302" cy="1581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ru-RU" sz="5400" b="1" dirty="0">
                <a:solidFill>
                  <a:schemeClr val="bg1"/>
                </a:solidFill>
                <a:latin typeface="Gilroy ExtraBold" panose="00000900000000000000" pitchFamily="50" charset="-52"/>
                <a:ea typeface="Calibri"/>
                <a:cs typeface="Calibri"/>
              </a:rPr>
              <a:t>Какие бывают </a:t>
            </a:r>
            <a:r>
              <a:rPr lang="ru-RU" sz="2800" b="1" dirty="0">
                <a:latin typeface="Gilroy ExtraBold" panose="00000900000000000000" pitchFamily="50" charset="-52"/>
                <a:ea typeface="Calibri"/>
                <a:cs typeface="Calibri"/>
              </a:rPr>
              <a:t>нелегальные субъекты финансового рынка</a:t>
            </a:r>
          </a:p>
          <a:p>
            <a:pPr>
              <a:lnSpc>
                <a:spcPts val="2900"/>
              </a:lnSpc>
            </a:pPr>
            <a:r>
              <a:rPr lang="ru-RU" b="1" dirty="0">
                <a:solidFill>
                  <a:schemeClr val="bg1"/>
                </a:solidFill>
                <a:latin typeface="Gilroy ExtraBold" panose="00000900000000000000" pitchFamily="50" charset="-52"/>
                <a:ea typeface="Calibri"/>
                <a:cs typeface="Calibri"/>
              </a:rPr>
              <a:t>на территории муниципального образования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556834">
            <a:off x="1388740" y="938320"/>
            <a:ext cx="868735" cy="88332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51712" y="1378891"/>
            <a:ext cx="4129546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800" b="1" dirty="0">
                <a:latin typeface="Gilroy ExtraBold" panose="00000900000000000000" pitchFamily="50" charset="-52"/>
                <a:ea typeface="Calibri"/>
                <a:cs typeface="Calibri"/>
              </a:rPr>
              <a:t>«Черные» кредиторы</a:t>
            </a: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5556834">
            <a:off x="1323678" y="3776136"/>
            <a:ext cx="868735" cy="88332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51712" y="4217796"/>
            <a:ext cx="4949089" cy="703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800" b="1" dirty="0">
                <a:latin typeface="Gilroy ExtraBold" panose="00000900000000000000" pitchFamily="50" charset="-52"/>
                <a:ea typeface="Calibri"/>
                <a:cs typeface="Calibri"/>
              </a:rPr>
              <a:t>«Псевдоинвестиционные» компании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68426" y="1985317"/>
            <a:ext cx="49614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Они могут быть в форме: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Ломбарда;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Комиссионного магазина (где на вывесках слово «Залог»);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Микрокредитной компании (или МФО);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Лизинговой компании;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Или просто «займ» под любое имущество.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20051" y="1689519"/>
            <a:ext cx="3135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Gilroy ExtraBold" panose="00000900000000000000" pitchFamily="50" charset="-52"/>
              </a:rPr>
              <a:t>ВЫДАЮТ деньги/займы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20051" y="4821044"/>
            <a:ext cx="4095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5B9BD5">
                    <a:lumMod val="75000"/>
                  </a:srgbClr>
                </a:solidFill>
                <a:latin typeface="Gilroy ExtraBold" panose="00000900000000000000" pitchFamily="50" charset="-52"/>
              </a:rPr>
              <a:t>ПРИНИМАЮТ депозиты/вклады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820051" y="5124824"/>
            <a:ext cx="508856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Они могут быть в форме: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Кооператива;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Инвестиционной компании;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Образовательной организации, предлагающей сделки на рынке </a:t>
            </a:r>
            <a:r>
              <a:rPr lang="en-US" sz="1600" dirty="0">
                <a:latin typeface="Gilroy Light" panose="00000400000000000000" pitchFamily="50" charset="-52"/>
                <a:ea typeface="Calibri"/>
                <a:cs typeface="Calibri"/>
              </a:rPr>
              <a:t>FOREX</a:t>
            </a:r>
            <a:r>
              <a:rPr lang="ru-RU" sz="1600" dirty="0">
                <a:latin typeface="Gilroy Light" panose="00000400000000000000" pitchFamily="50" charset="-52"/>
                <a:ea typeface="Calibri"/>
                <a:cs typeface="Calibri"/>
              </a:rPr>
              <a:t>/ спекуляцию на валюте.</a:t>
            </a:r>
          </a:p>
          <a:p>
            <a:pPr marL="285750" indent="-285750">
              <a:buFontTx/>
              <a:buChar char="-"/>
            </a:pPr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508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" t="443" r="36205" b="-2901"/>
          <a:stretch/>
        </p:blipFill>
        <p:spPr>
          <a:xfrm>
            <a:off x="-2451099" y="-10014"/>
            <a:ext cx="6945128" cy="7820514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92500" y="-10014"/>
            <a:ext cx="4622800" cy="68680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82639" y="-962514"/>
            <a:ext cx="202651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0" b="1" dirty="0">
                <a:solidFill>
                  <a:schemeClr val="bg1"/>
                </a:solidFill>
                <a:latin typeface="Gilroy Light" panose="00000400000000000000" pitchFamily="50" charset="-52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74951" y="-991201"/>
            <a:ext cx="3026791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0" b="1" dirty="0">
                <a:solidFill>
                  <a:schemeClr val="bg1">
                    <a:lumMod val="85000"/>
                  </a:schemeClr>
                </a:solidFill>
                <a:latin typeface="Gilroy Light" panose="00000400000000000000" pitchFamily="50" charset="-52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25342" y="714902"/>
            <a:ext cx="2912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5B9BD5">
                    <a:lumMod val="75000"/>
                  </a:srgbClr>
                </a:solidFill>
                <a:latin typeface="Gilroy ExtraBold" panose="00000900000000000000" pitchFamily="50" charset="-52"/>
              </a:rPr>
              <a:t>ВЫЯВЛЯЕМ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91622" y="725298"/>
            <a:ext cx="36519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Gilroy ExtraBold" panose="00000900000000000000" pitchFamily="50" charset="-52"/>
              </a:rPr>
              <a:t>НЕ ВЫЯВЛЯЕМ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0264" y="3536275"/>
            <a:ext cx="3970445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Или по-другому: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Депозит (вклад) до 100% (или любой другой высокий %)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Приведи друга получишь вознаграждение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Только сегодня вложи и приумножишь свои сбережения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64420" y="1424405"/>
            <a:ext cx="2906365" cy="71767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828465" y="1452149"/>
            <a:ext cx="6574971" cy="689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 b="1" dirty="0">
                <a:latin typeface="Gilroy ExtraBold" panose="00000900000000000000" pitchFamily="50" charset="-52"/>
                <a:ea typeface="Calibri"/>
                <a:cs typeface="Calibri"/>
              </a:rPr>
              <a:t>Не направляем в </a:t>
            </a:r>
          </a:p>
          <a:p>
            <a:pPr>
              <a:lnSpc>
                <a:spcPts val="2300"/>
              </a:lnSpc>
            </a:pPr>
            <a:r>
              <a:rPr lang="ru-RU" sz="2400" b="1" dirty="0">
                <a:latin typeface="Gilroy ExtraBold" panose="00000900000000000000" pitchFamily="50" charset="-52"/>
                <a:ea typeface="Calibri"/>
                <a:cs typeface="Calibri"/>
              </a:rPr>
              <a:t>Банк России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362" y="1458329"/>
            <a:ext cx="609902" cy="6099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687" y="3390926"/>
            <a:ext cx="609902" cy="609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37353" y="5778633"/>
            <a:ext cx="39333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А еще?: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Фиксируем только вывески (рекламу) открытых офисов 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7308" y="1324915"/>
            <a:ext cx="42347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>
                <a:solidFill>
                  <a:srgbClr val="0070C0"/>
                </a:solidFill>
                <a:latin typeface="Gilroy Light" panose="00000400000000000000" pitchFamily="50" charset="-52"/>
                <a:ea typeface="Calibri"/>
                <a:cs typeface="Calibri"/>
              </a:rPr>
              <a:t>По ключевым словам: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ЗАЙМ (или) КРЕДИТ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Без поручителей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С плохой кредитной историей 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Деньги всем, под 0%, под ПТС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 ДЕНЬГИ/займы всем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От частного лица</a:t>
            </a:r>
          </a:p>
          <a:p>
            <a:pPr marL="342900" indent="-342900">
              <a:lnSpc>
                <a:spcPts val="2100"/>
              </a:lnSpc>
              <a:buFontTx/>
              <a:buChar char="-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ЗАЛОГ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362" y="5753507"/>
            <a:ext cx="609902" cy="6099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505" y="2132731"/>
            <a:ext cx="782321" cy="7823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015642" y="2279019"/>
            <a:ext cx="309504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>
                <a:solidFill>
                  <a:srgbClr val="FF0000"/>
                </a:solidFill>
                <a:latin typeface="Gilroy Light" panose="00000400000000000000" pitchFamily="50" charset="-52"/>
                <a:ea typeface="Calibri"/>
                <a:cs typeface="Calibri"/>
              </a:rPr>
              <a:t>Не обращаем внимание на:</a:t>
            </a:r>
          </a:p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endParaRPr lang="ru-RU" dirty="0">
              <a:latin typeface="Gilroy Light" panose="00000400000000000000" pitchFamily="50" charset="-52"/>
              <a:ea typeface="Calibri"/>
              <a:cs typeface="Calibri"/>
            </a:endParaRPr>
          </a:p>
          <a:p>
            <a:pPr marL="342900" indent="-342900">
              <a:lnSpc>
                <a:spcPts val="2100"/>
              </a:lnSpc>
              <a:buFontTx/>
              <a:buChar char="-"/>
            </a:pPr>
            <a:endParaRPr lang="ru-RU" sz="2000" dirty="0">
              <a:latin typeface="Gilroy Light" panose="00000400000000000000" pitchFamily="50" charset="-52"/>
              <a:ea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15562" y="5419145"/>
            <a:ext cx="3673485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Околофинансовые услуги: консультации в получении займа, «помогу оформить кредит (одобрение банков)», списание долгов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610631" y="2887171"/>
            <a:ext cx="36593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Рекламу общеизвестных банков (кредитных организаций)</a:t>
            </a:r>
          </a:p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Рекламу и вывески без офиса компании</a:t>
            </a:r>
          </a:p>
          <a:p>
            <a:pPr marL="342900" indent="-342900">
              <a:lnSpc>
                <a:spcPts val="2100"/>
              </a:lnSpc>
              <a:buFont typeface="+mj-lt"/>
              <a:buAutoNum type="arabicPeriod"/>
            </a:pPr>
            <a:r>
              <a:rPr lang="ru-RU" dirty="0">
                <a:latin typeface="Gilroy Light" panose="00000400000000000000" pitchFamily="50" charset="-52"/>
                <a:ea typeface="Calibri"/>
                <a:cs typeface="Calibri"/>
              </a:rPr>
              <a:t>Рекламу на столбах (заборах и транспортных  остановках), листовки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602665" y="5172738"/>
            <a:ext cx="3278462" cy="371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ru-RU" sz="2400" dirty="0">
                <a:solidFill>
                  <a:srgbClr val="FF0000"/>
                </a:solidFill>
                <a:latin typeface="Gilroy Light" panose="00000400000000000000" pitchFamily="50" charset="-52"/>
                <a:ea typeface="Calibri"/>
                <a:cs typeface="Calibri"/>
              </a:rPr>
              <a:t>А еще не фиксируем: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665" y="5543930"/>
            <a:ext cx="782321" cy="78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0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89A055-6950-214D-8309-FA2A085EFEC2}"/>
              </a:ext>
            </a:extLst>
          </p:cNvPr>
          <p:cNvSpPr txBox="1"/>
          <p:nvPr/>
        </p:nvSpPr>
        <p:spPr>
          <a:xfrm>
            <a:off x="236383" y="516646"/>
            <a:ext cx="7625972" cy="668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Алгоритм действий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383" y="1332694"/>
            <a:ext cx="918470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ru-RU" sz="4000" b="1" dirty="0">
                <a:solidFill>
                  <a:srgbClr val="002060"/>
                </a:solidFill>
                <a:latin typeface="Akrobat-Light" panose="00000500000000000000" pitchFamily="50" charset="-52"/>
                <a:cs typeface="Arial" panose="020B0604020202020204" pitchFamily="34" charset="0"/>
              </a:rPr>
              <a:t>При выявлении «нелегала»</a:t>
            </a:r>
          </a:p>
        </p:txBody>
      </p:sp>
      <p:sp>
        <p:nvSpPr>
          <p:cNvPr id="6" name="Прямоугольник 5"/>
          <p:cNvSpPr/>
          <p:nvPr/>
        </p:nvSpPr>
        <p:spPr>
          <a:xfrm rot="15406652">
            <a:off x="3966681" y="-451291"/>
            <a:ext cx="5679831" cy="136017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340366" y="4519715"/>
            <a:ext cx="838997" cy="1015664"/>
            <a:chOff x="3867191" y="3836206"/>
            <a:chExt cx="699296" cy="846546"/>
          </a:xfrm>
        </p:grpSpPr>
        <p:sp>
          <p:nvSpPr>
            <p:cNvPr id="8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9143" y="3836206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krobat-Light" panose="00000500000000000000" pitchFamily="50" charset="-52"/>
                </a:rPr>
                <a:t>1</a:t>
              </a:r>
              <a:endParaRPr lang="ru-RU" sz="6000" b="1" dirty="0">
                <a:solidFill>
                  <a:schemeClr val="bg1"/>
                </a:solidFill>
                <a:latin typeface="Akrobat-Light" panose="00000500000000000000" pitchFamily="50" charset="-52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642698" y="3989313"/>
            <a:ext cx="839937" cy="1015664"/>
            <a:chOff x="3867191" y="3839131"/>
            <a:chExt cx="700079" cy="846546"/>
          </a:xfrm>
        </p:grpSpPr>
        <p:sp>
          <p:nvSpPr>
            <p:cNvPr id="11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79926" y="3839131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krobat-Light" panose="00000500000000000000" pitchFamily="50" charset="-52"/>
                </a:rPr>
                <a:t>2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027610" y="3394543"/>
            <a:ext cx="838997" cy="1015664"/>
            <a:chOff x="3867191" y="3836206"/>
            <a:chExt cx="699296" cy="846546"/>
          </a:xfrm>
        </p:grpSpPr>
        <p:sp>
          <p:nvSpPr>
            <p:cNvPr id="14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79143" y="3836206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krobat-Light" panose="00000500000000000000" pitchFamily="50" charset="-52"/>
                </a:rPr>
                <a:t>3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763725" y="2768880"/>
            <a:ext cx="838997" cy="1015664"/>
            <a:chOff x="3867191" y="3836206"/>
            <a:chExt cx="699296" cy="846546"/>
          </a:xfrm>
        </p:grpSpPr>
        <p:sp>
          <p:nvSpPr>
            <p:cNvPr id="17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79143" y="3836206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krobat-Light" panose="00000500000000000000" pitchFamily="50" charset="-52"/>
                </a:rPr>
                <a:t>4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0914852" y="2081379"/>
            <a:ext cx="838998" cy="1015664"/>
            <a:chOff x="3867191" y="3836208"/>
            <a:chExt cx="699297" cy="846546"/>
          </a:xfrm>
        </p:grpSpPr>
        <p:sp>
          <p:nvSpPr>
            <p:cNvPr id="20" name="Sev01"/>
            <p:cNvSpPr/>
            <p:nvPr/>
          </p:nvSpPr>
          <p:spPr>
            <a:xfrm>
              <a:off x="3867191" y="3902168"/>
              <a:ext cx="476430" cy="47643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FontAwesome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79144" y="3836208"/>
              <a:ext cx="587344" cy="84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chemeClr val="bg1"/>
                  </a:solidFill>
                  <a:latin typeface="Akrobat-Light" panose="00000500000000000000" pitchFamily="50" charset="-52"/>
                </a:rPr>
                <a:t>5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-29754" y="3962093"/>
            <a:ext cx="2935858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200" dirty="0">
                <a:solidFill>
                  <a:srgbClr val="FF0000"/>
                </a:solidFill>
                <a:latin typeface="Gilroy Light" panose="00000400000000000000" pitchFamily="50" charset="-52"/>
                <a:ea typeface="Calibri"/>
                <a:cs typeface="Calibri"/>
              </a:rPr>
              <a:t>Выявление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0632" y="1914942"/>
            <a:ext cx="82413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cs typeface="Arial" panose="020B0604020202020204" pitchFamily="34" charset="0"/>
              </a:rPr>
              <a:t>Если субъект находится на территории </a:t>
            </a:r>
          </a:p>
          <a:p>
            <a:pPr>
              <a:lnSpc>
                <a:spcPts val="3000"/>
              </a:lnSpc>
            </a:pP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cs typeface="Arial" panose="020B0604020202020204" pitchFamily="34" charset="0"/>
              </a:rPr>
              <a:t>вашего района города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2640" y="5360567"/>
            <a:ext cx="2451198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При инспектировании территории Вы </a:t>
            </a: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заметили</a:t>
            </a: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 офис финансовой компании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83838" y="4896872"/>
            <a:ext cx="2302666" cy="1567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defRPr/>
            </a:pP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Проверяем</a:t>
            </a: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 субъект по «ключевым словам» (по внешним признакам)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00038" y="3366173"/>
            <a:ext cx="2628538" cy="68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400" dirty="0">
                <a:solidFill>
                  <a:srgbClr val="002060"/>
                </a:solidFill>
                <a:latin typeface="Gilroy Light" panose="00000400000000000000" pitchFamily="50" charset="-52"/>
                <a:ea typeface="Calibri"/>
                <a:cs typeface="Calibri"/>
              </a:rPr>
              <a:t>Есть ли признаки?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660705" y="2714743"/>
            <a:ext cx="2609041" cy="39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400" dirty="0">
                <a:solidFill>
                  <a:srgbClr val="002060"/>
                </a:solidFill>
                <a:latin typeface="Gilroy Light" panose="00000400000000000000" pitchFamily="50" charset="-52"/>
                <a:ea typeface="Calibri"/>
                <a:cs typeface="Calibri"/>
              </a:rPr>
              <a:t>Фиксация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27457" y="4260412"/>
            <a:ext cx="2430257" cy="21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  <a:defRPr/>
            </a:pP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Фотографируем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Наружные вывески офиса;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Табличку с адресом, где располагается офис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86974" y="2120727"/>
            <a:ext cx="2896718" cy="68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400" dirty="0">
                <a:solidFill>
                  <a:srgbClr val="002060"/>
                </a:solidFill>
                <a:latin typeface="Gilroy Light" panose="00000400000000000000" pitchFamily="50" charset="-52"/>
                <a:ea typeface="Calibri"/>
                <a:cs typeface="Calibri"/>
              </a:rPr>
              <a:t>Заполнение данных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48825" y="3439392"/>
            <a:ext cx="25652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Указываем в таблице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186064" y="4073953"/>
            <a:ext cx="251745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Данные: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Название компании (как указано в вывеске);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Точный адрес</a:t>
            </a:r>
          </a:p>
          <a:p>
            <a:pPr marL="342900" indent="-342900">
              <a:lnSpc>
                <a:spcPts val="2300"/>
              </a:lnSpc>
              <a:buFont typeface="Wingdings" panose="05000000000000000000" pitchFamily="2" charset="2"/>
              <a:buChar char="Ø"/>
              <a:defRPr/>
            </a:pPr>
            <a:endParaRPr lang="ru-RU" sz="2000" dirty="0">
              <a:latin typeface="Akrobat-Light" panose="00000500000000000000" pitchFamily="50" charset="-52"/>
              <a:ea typeface="Calibri"/>
              <a:cs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81706" y="1596233"/>
            <a:ext cx="2134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Gilroy Light" panose="00000400000000000000" pitchFamily="50" charset="-52"/>
                <a:ea typeface="Calibri"/>
                <a:cs typeface="Calibri"/>
              </a:rPr>
              <a:t>ГОТОВО!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48343" y="2780335"/>
            <a:ext cx="261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Центральный Банк</a:t>
            </a:r>
          </a:p>
          <a:p>
            <a:r>
              <a:rPr lang="ru-RU" sz="2000" b="1" dirty="0">
                <a:solidFill>
                  <a:srgbClr val="002060"/>
                </a:solidFill>
                <a:latin typeface="Akrobat-Light" panose="00000500000000000000" pitchFamily="50" charset="-52"/>
                <a:ea typeface="Calibri"/>
                <a:cs typeface="Calibri"/>
              </a:rPr>
              <a:t>начинает работу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319328" y="3536792"/>
            <a:ext cx="187267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СПАСИБО! </a:t>
            </a:r>
          </a:p>
          <a:p>
            <a:pPr>
              <a:lnSpc>
                <a:spcPts val="1900"/>
              </a:lnSpc>
              <a:defRPr/>
            </a:pPr>
            <a:r>
              <a:rPr lang="ru-RU" sz="2000" dirty="0">
                <a:latin typeface="Akrobat-Light" panose="00000500000000000000" pitchFamily="50" charset="-52"/>
                <a:ea typeface="Calibri"/>
                <a:cs typeface="Calibri"/>
              </a:rPr>
              <a:t>Теперь мы знаем о «нелегальной» компании!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4457" y="2858207"/>
            <a:ext cx="913782" cy="91378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6364" y1="84779" x2="56364" y2="84779"/>
                        <a14:foregroundMark x1="35273" y1="83626" x2="77545" y2="83808"/>
                        <a14:foregroundMark x1="50091" y1="65312" x2="50091" y2="65312"/>
                        <a14:foregroundMark x1="49273" y1="65555" x2="66636" y2="65070"/>
                        <a14:foregroundMark x1="68000" y1="65434" x2="68000" y2="65434"/>
                        <a14:foregroundMark x1="63727" y1="64463" x2="63727" y2="64463"/>
                        <a14:foregroundMark x1="66091" y1="64342" x2="66091" y2="64342"/>
                        <a14:foregroundMark x1="53727" y1="64948" x2="53727" y2="64948"/>
                        <a14:foregroundMark x1="48545" y1="65191" x2="48545" y2="65191"/>
                        <a14:foregroundMark x1="51273" y1="81868" x2="51273" y2="81868"/>
                        <a14:foregroundMark x1="54273" y1="81807" x2="54273" y2="81807"/>
                        <a14:foregroundMark x1="59455" y1="79927" x2="55636" y2="81989"/>
                        <a14:foregroundMark x1="47182" y1="82050" x2="47182" y2="82050"/>
                        <a14:foregroundMark x1="64000" y1="81261" x2="64000" y2="81261"/>
                        <a14:foregroundMark x1="67364" y1="81504" x2="67364" y2="81504"/>
                        <a14:foregroundMark x1="56545" y1="81868" x2="56545" y2="81868"/>
                        <a14:foregroundMark x1="48909" y1="81807" x2="48909" y2="81807"/>
                        <a14:backgroundMark x1="32091" y1="84172" x2="80636" y2="82656"/>
                        <a14:backgroundMark x1="64364" y1="84354" x2="64364" y2="84354"/>
                        <a14:backgroundMark x1="57273" y1="84597" x2="57273" y2="84597"/>
                        <a14:backgroundMark x1="60636" y1="84354" x2="60636" y2="84354"/>
                        <a14:backgroundMark x1="34182" y1="82171" x2="47364" y2="82353"/>
                        <a14:backgroundMark x1="49818" y1="83748" x2="78909" y2="84172"/>
                        <a14:backgroundMark x1="58909" y1="83930" x2="58909" y2="83930"/>
                        <a14:backgroundMark x1="65182" y1="83930" x2="65182" y2="83930"/>
                        <a14:backgroundMark x1="77364" y1="83202" x2="57818" y2="84536"/>
                        <a14:backgroundMark x1="35273" y1="83505" x2="47455" y2="83445"/>
                        <a14:backgroundMark x1="72000" y1="83687" x2="78000" y2="83869"/>
                        <a14:backgroundMark x1="61273" y1="83505" x2="67273" y2="83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46" y="-1817430"/>
            <a:ext cx="6183247" cy="990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86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039367"/>
              </p:ext>
            </p:extLst>
          </p:nvPr>
        </p:nvGraphicFramePr>
        <p:xfrm>
          <a:off x="457200" y="2696016"/>
          <a:ext cx="10541933" cy="339383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934308">
                  <a:extLst>
                    <a:ext uri="{9D8B030D-6E8A-4147-A177-3AD203B41FA5}">
                      <a16:colId xmlns:a16="http://schemas.microsoft.com/office/drawing/2014/main" xmlns="" val="3525369648"/>
                    </a:ext>
                  </a:extLst>
                </a:gridCol>
                <a:gridCol w="2004646">
                  <a:extLst>
                    <a:ext uri="{9D8B030D-6E8A-4147-A177-3AD203B41FA5}">
                      <a16:colId xmlns:a16="http://schemas.microsoft.com/office/drawing/2014/main" xmlns="" val="2193646959"/>
                    </a:ext>
                  </a:extLst>
                </a:gridCol>
                <a:gridCol w="3147646">
                  <a:extLst>
                    <a:ext uri="{9D8B030D-6E8A-4147-A177-3AD203B41FA5}">
                      <a16:colId xmlns:a16="http://schemas.microsoft.com/office/drawing/2014/main" xmlns="" val="2094931144"/>
                    </a:ext>
                  </a:extLst>
                </a:gridCol>
                <a:gridCol w="1705708">
                  <a:extLst>
                    <a:ext uri="{9D8B030D-6E8A-4147-A177-3AD203B41FA5}">
                      <a16:colId xmlns:a16="http://schemas.microsoft.com/office/drawing/2014/main" xmlns="" val="3121781265"/>
                    </a:ext>
                  </a:extLst>
                </a:gridCol>
                <a:gridCol w="1749625">
                  <a:extLst>
                    <a:ext uri="{9D8B030D-6E8A-4147-A177-3AD203B41FA5}">
                      <a16:colId xmlns:a16="http://schemas.microsoft.com/office/drawing/2014/main" xmlns="" val="325190439"/>
                    </a:ext>
                  </a:extLst>
                </a:gridCol>
              </a:tblGrid>
              <a:tr h="14186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Наименование субъекта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Адрес офиса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Краткое содержание вывески/</a:t>
                      </a:r>
                      <a:br>
                        <a:rPr lang="ru-RU" sz="1600" b="1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</a:b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рекламы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Контактные данные (</a:t>
                      </a:r>
                      <a:r>
                        <a:rPr lang="ru-RU" sz="1600" b="1" kern="1200" baseline="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на рекламе)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Контакты</a:t>
                      </a:r>
                      <a:r>
                        <a:rPr lang="ru-RU" sz="1400" b="1" kern="1200" baseline="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лица, выявившего офис или представителя МО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**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921643084"/>
                  </a:ext>
                </a:extLst>
              </a:tr>
              <a:tr h="1975138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Montserrat" panose="00000500000000000000" pitchFamily="2" charset="-52"/>
                        </a:rPr>
                        <a:t>«ДЕНЬГИ</a:t>
                      </a:r>
                      <a:r>
                        <a:rPr lang="ru-RU" sz="1600" b="1" baseline="0" dirty="0">
                          <a:latin typeface="Montserrat" panose="00000500000000000000" pitchFamily="2" charset="-52"/>
                        </a:rPr>
                        <a:t> ДАРОМ»</a:t>
                      </a:r>
                      <a:endParaRPr lang="en-US" sz="1600" b="1" dirty="0">
                        <a:latin typeface="Montserrat" panose="00000500000000000000" pitchFamily="2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b="1" kern="120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Верх –Исетский район,</a:t>
                      </a:r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 ул. Ленина, д. </a:t>
                      </a:r>
                      <a:r>
                        <a:rPr lang="en-US" sz="1600" b="1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XX</a:t>
                      </a:r>
                      <a:endParaRPr lang="ru-RU" sz="1600" b="1" kern="1200" baseline="0" dirty="0">
                        <a:solidFill>
                          <a:schemeClr val="dk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600" b="1" kern="1200" baseline="0" dirty="0">
                          <a:solidFill>
                            <a:schemeClr val="dk1"/>
                          </a:solidFill>
                          <a:latin typeface="Montserrat" panose="00000500000000000000" pitchFamily="2" charset="-52"/>
                          <a:ea typeface="+mn-ea"/>
                          <a:cs typeface="+mn-cs"/>
                        </a:rPr>
                        <a:t>(пересечение улиц)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Montserrat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Montserrat" panose="00000500000000000000" pitchFamily="2" charset="-52"/>
                        </a:rPr>
                        <a:t>«Деньги</a:t>
                      </a:r>
                      <a:r>
                        <a:rPr lang="ru-RU" sz="1400" b="1" baseline="0" dirty="0">
                          <a:latin typeface="Montserrat" panose="00000500000000000000" pitchFamily="2" charset="-52"/>
                        </a:rPr>
                        <a:t> ДАРОМ, МИГОМ, с любой КИ, без справок и поручителей»</a:t>
                      </a:r>
                      <a:endParaRPr lang="ru-RU" b="1" dirty="0">
                        <a:latin typeface="Akrobat-Light" panose="000005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Akrobat-Light" panose="00000500000000000000" pitchFamily="50" charset="-52"/>
                        </a:rPr>
                        <a:t>8(343)</a:t>
                      </a:r>
                      <a:r>
                        <a:rPr lang="en-US" b="1" dirty="0">
                          <a:latin typeface="Akrobat-Light" panose="00000500000000000000" pitchFamily="50" charset="-52"/>
                        </a:rPr>
                        <a:t>XXX-XX-XX</a:t>
                      </a:r>
                      <a:endParaRPr lang="ru-RU" b="1" dirty="0">
                        <a:latin typeface="Akrobat-Light" panose="000005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Akrobat-Light" panose="00000500000000000000" pitchFamily="50" charset="-5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062233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89A055-6950-214D-8309-FA2A085EFEC2}"/>
              </a:ext>
            </a:extLst>
          </p:cNvPr>
          <p:cNvSpPr txBox="1"/>
          <p:nvPr/>
        </p:nvSpPr>
        <p:spPr>
          <a:xfrm>
            <a:off x="1192616" y="255732"/>
            <a:ext cx="11239708" cy="122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Gilroy ExtraBold" panose="00000900000000000000" pitchFamily="50" charset="-52"/>
                <a:ea typeface="Calibri"/>
                <a:cs typeface="Calibri"/>
              </a:rPr>
              <a:t>Примерная форма фиксации результата*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4706" y="6176866"/>
            <a:ext cx="4768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*</a:t>
            </a:r>
            <a:r>
              <a:rPr lang="ru-RU" sz="1400" dirty="0">
                <a:latin typeface="Montserrat" panose="00000500000000000000" pitchFamily="2" charset="-52"/>
              </a:rPr>
              <a:t>Возможны любые другие формы обмена (по согласованию сторон)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5400000" flipH="1" flipV="1">
            <a:off x="1400054" y="1944777"/>
            <a:ext cx="910246" cy="720971"/>
          </a:xfrm>
          <a:prstGeom prst="bentConnector3">
            <a:avLst>
              <a:gd name="adj1" fmla="val 100228"/>
            </a:avLst>
          </a:prstGeom>
          <a:ln w="38100" cap="rnd">
            <a:solidFill>
              <a:srgbClr val="00206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663" y="1475874"/>
            <a:ext cx="609902" cy="6099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20614" y="1722340"/>
            <a:ext cx="3987333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  <a:defRPr/>
            </a:pPr>
            <a:r>
              <a:rPr lang="ru-RU" sz="3200" b="1" dirty="0">
                <a:solidFill>
                  <a:srgbClr val="FF0000"/>
                </a:solidFill>
                <a:latin typeface="Akrobat-Light" panose="00000500000000000000" pitchFamily="50" charset="-52"/>
                <a:ea typeface="Calibri"/>
                <a:cs typeface="Calibri"/>
              </a:rPr>
              <a:t>Обязательные поля</a:t>
            </a:r>
          </a:p>
        </p:txBody>
      </p:sp>
      <p:cxnSp>
        <p:nvCxnSpPr>
          <p:cNvPr id="19" name="Соединительная линия уступом 18"/>
          <p:cNvCxnSpPr/>
          <p:nvPr/>
        </p:nvCxnSpPr>
        <p:spPr>
          <a:xfrm rot="16200000" flipV="1">
            <a:off x="6210253" y="1865607"/>
            <a:ext cx="840236" cy="795057"/>
          </a:xfrm>
          <a:prstGeom prst="bentConnector2">
            <a:avLst/>
          </a:prstGeom>
          <a:ln w="38100" cap="rnd">
            <a:solidFill>
              <a:srgbClr val="002060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3848612" y="2117961"/>
            <a:ext cx="0" cy="578055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8420612" y="2117961"/>
            <a:ext cx="0" cy="578055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123540" y="1259632"/>
            <a:ext cx="2647309" cy="93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  <a:defRPr/>
            </a:pPr>
            <a:r>
              <a:rPr lang="ru-RU" sz="3200" b="1" dirty="0">
                <a:solidFill>
                  <a:srgbClr val="92D050"/>
                </a:solidFill>
                <a:latin typeface="Akrobat-Light" panose="00000500000000000000" pitchFamily="50" charset="-52"/>
                <a:ea typeface="Calibri"/>
                <a:cs typeface="Calibri"/>
              </a:rPr>
              <a:t>Не обязательно</a:t>
            </a:r>
          </a:p>
          <a:p>
            <a:pPr algn="ctr">
              <a:lnSpc>
                <a:spcPts val="2300"/>
              </a:lnSpc>
              <a:defRPr/>
            </a:pPr>
            <a:r>
              <a:rPr lang="ru-RU" sz="1200" b="1" dirty="0">
                <a:solidFill>
                  <a:srgbClr val="92D050"/>
                </a:solidFill>
                <a:latin typeface="Akrobat-Light" panose="00000500000000000000" pitchFamily="50" charset="-52"/>
                <a:ea typeface="Calibri"/>
                <a:cs typeface="Calibri"/>
              </a:rPr>
              <a:t>(</a:t>
            </a:r>
            <a:r>
              <a:rPr lang="ru-RU" sz="1400" b="1" dirty="0">
                <a:solidFill>
                  <a:srgbClr val="92D050"/>
                </a:solidFill>
                <a:latin typeface="Akrobat-Light" panose="00000500000000000000" pitchFamily="50" charset="-52"/>
                <a:ea typeface="Calibri"/>
                <a:cs typeface="Calibri"/>
              </a:rPr>
              <a:t>при наличии) </a:t>
            </a:r>
          </a:p>
        </p:txBody>
      </p:sp>
      <p:sp>
        <p:nvSpPr>
          <p:cNvPr id="29" name="Freeform 65"/>
          <p:cNvSpPr>
            <a:spLocks noEditPoints="1"/>
          </p:cNvSpPr>
          <p:nvPr/>
        </p:nvSpPr>
        <p:spPr bwMode="auto">
          <a:xfrm>
            <a:off x="11150602" y="2094426"/>
            <a:ext cx="733662" cy="625124"/>
          </a:xfrm>
          <a:custGeom>
            <a:avLst/>
            <a:gdLst/>
            <a:ahLst/>
            <a:cxnLst>
              <a:cxn ang="0">
                <a:pos x="45" y="41"/>
              </a:cxn>
              <a:cxn ang="0">
                <a:pos x="47" y="50"/>
              </a:cxn>
              <a:cxn ang="0">
                <a:pos x="40" y="56"/>
              </a:cxn>
              <a:cxn ang="0">
                <a:pos x="31" y="60"/>
              </a:cxn>
              <a:cxn ang="0">
                <a:pos x="21" y="60"/>
              </a:cxn>
              <a:cxn ang="0">
                <a:pos x="13" y="56"/>
              </a:cxn>
              <a:cxn ang="0">
                <a:pos x="5" y="50"/>
              </a:cxn>
              <a:cxn ang="0">
                <a:pos x="8" y="41"/>
              </a:cxn>
              <a:cxn ang="0">
                <a:pos x="0" y="32"/>
              </a:cxn>
              <a:cxn ang="0">
                <a:pos x="9" y="26"/>
              </a:cxn>
              <a:cxn ang="0">
                <a:pos x="5" y="20"/>
              </a:cxn>
              <a:cxn ang="0">
                <a:pos x="17" y="18"/>
              </a:cxn>
              <a:cxn ang="0">
                <a:pos x="22" y="10"/>
              </a:cxn>
              <a:cxn ang="0">
                <a:pos x="32" y="17"/>
              </a:cxn>
              <a:cxn ang="0">
                <a:pos x="41" y="14"/>
              </a:cxn>
              <a:cxn ang="0">
                <a:pos x="47" y="22"/>
              </a:cxn>
              <a:cxn ang="0">
                <a:pos x="51" y="30"/>
              </a:cxn>
              <a:cxn ang="0">
                <a:pos x="26" y="25"/>
              </a:cxn>
              <a:cxn ang="0">
                <a:pos x="36" y="35"/>
              </a:cxn>
              <a:cxn ang="0">
                <a:pos x="72" y="19"/>
              </a:cxn>
              <a:cxn ang="0">
                <a:pos x="72" y="27"/>
              </a:cxn>
              <a:cxn ang="0">
                <a:pos x="62" y="25"/>
              </a:cxn>
              <a:cxn ang="0">
                <a:pos x="52" y="27"/>
              </a:cxn>
              <a:cxn ang="0">
                <a:pos x="53" y="19"/>
              </a:cxn>
              <a:cxn ang="0">
                <a:pos x="53" y="11"/>
              </a:cxn>
              <a:cxn ang="0">
                <a:pos x="52" y="3"/>
              </a:cxn>
              <a:cxn ang="0">
                <a:pos x="62" y="4"/>
              </a:cxn>
              <a:cxn ang="0">
                <a:pos x="67" y="0"/>
              </a:cxn>
              <a:cxn ang="0">
                <a:pos x="70" y="9"/>
              </a:cxn>
              <a:cxn ang="0">
                <a:pos x="78" y="18"/>
              </a:cxn>
              <a:cxn ang="0">
                <a:pos x="70" y="62"/>
              </a:cxn>
              <a:cxn ang="0">
                <a:pos x="67" y="71"/>
              </a:cxn>
              <a:cxn ang="0">
                <a:pos x="61" y="66"/>
              </a:cxn>
              <a:cxn ang="0">
                <a:pos x="52" y="68"/>
              </a:cxn>
              <a:cxn ang="0">
                <a:pos x="47" y="59"/>
              </a:cxn>
              <a:cxn ang="0">
                <a:pos x="54" y="50"/>
              </a:cxn>
              <a:cxn ang="0">
                <a:pos x="57" y="41"/>
              </a:cxn>
              <a:cxn ang="0">
                <a:pos x="63" y="46"/>
              </a:cxn>
              <a:cxn ang="0">
                <a:pos x="72" y="44"/>
              </a:cxn>
              <a:cxn ang="0">
                <a:pos x="72" y="52"/>
              </a:cxn>
              <a:cxn ang="0">
                <a:pos x="62" y="10"/>
              </a:cxn>
              <a:cxn ang="0">
                <a:pos x="67" y="15"/>
              </a:cxn>
              <a:cxn ang="0">
                <a:pos x="57" y="56"/>
              </a:cxn>
              <a:cxn ang="0">
                <a:pos x="62" y="51"/>
              </a:cxn>
            </a:cxnLst>
            <a:rect l="0" t="0" r="r" b="b"/>
            <a:pathLst>
              <a:path w="78" h="71">
                <a:moveTo>
                  <a:pt x="52" y="39"/>
                </a:moveTo>
                <a:cubicBezTo>
                  <a:pt x="52" y="40"/>
                  <a:pt x="51" y="40"/>
                  <a:pt x="51" y="40"/>
                </a:cubicBezTo>
                <a:cubicBezTo>
                  <a:pt x="45" y="41"/>
                  <a:pt x="45" y="41"/>
                  <a:pt x="45" y="41"/>
                </a:cubicBezTo>
                <a:cubicBezTo>
                  <a:pt x="44" y="42"/>
                  <a:pt x="44" y="43"/>
                  <a:pt x="43" y="44"/>
                </a:cubicBezTo>
                <a:cubicBezTo>
                  <a:pt x="45" y="46"/>
                  <a:pt x="46" y="47"/>
                  <a:pt x="47" y="49"/>
                </a:cubicBezTo>
                <a:cubicBezTo>
                  <a:pt x="47" y="49"/>
                  <a:pt x="47" y="49"/>
                  <a:pt x="47" y="50"/>
                </a:cubicBezTo>
                <a:cubicBezTo>
                  <a:pt x="47" y="50"/>
                  <a:pt x="47" y="50"/>
                  <a:pt x="47" y="50"/>
                </a:cubicBezTo>
                <a:cubicBezTo>
                  <a:pt x="46" y="52"/>
                  <a:pt x="42" y="56"/>
                  <a:pt x="41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35" y="53"/>
                  <a:pt x="35" y="53"/>
                  <a:pt x="35" y="53"/>
                </a:cubicBezTo>
                <a:cubicBezTo>
                  <a:pt x="34" y="53"/>
                  <a:pt x="33" y="53"/>
                  <a:pt x="32" y="54"/>
                </a:cubicBezTo>
                <a:cubicBezTo>
                  <a:pt x="32" y="56"/>
                  <a:pt x="32" y="58"/>
                  <a:pt x="31" y="60"/>
                </a:cubicBezTo>
                <a:cubicBezTo>
                  <a:pt x="31" y="61"/>
                  <a:pt x="30" y="61"/>
                  <a:pt x="30" y="61"/>
                </a:cubicBezTo>
                <a:cubicBezTo>
                  <a:pt x="22" y="61"/>
                  <a:pt x="22" y="61"/>
                  <a:pt x="22" y="61"/>
                </a:cubicBezTo>
                <a:cubicBezTo>
                  <a:pt x="22" y="61"/>
                  <a:pt x="21" y="61"/>
                  <a:pt x="21" y="60"/>
                </a:cubicBezTo>
                <a:cubicBezTo>
                  <a:pt x="20" y="54"/>
                  <a:pt x="20" y="54"/>
                  <a:pt x="20" y="54"/>
                </a:cubicBezTo>
                <a:cubicBezTo>
                  <a:pt x="19" y="54"/>
                  <a:pt x="18" y="53"/>
                  <a:pt x="17" y="53"/>
                </a:cubicBezTo>
                <a:cubicBezTo>
                  <a:pt x="13" y="56"/>
                  <a:pt x="13" y="56"/>
                  <a:pt x="13" y="56"/>
                </a:cubicBezTo>
                <a:cubicBezTo>
                  <a:pt x="12" y="56"/>
                  <a:pt x="12" y="56"/>
                  <a:pt x="12" y="56"/>
                </a:cubicBezTo>
                <a:cubicBezTo>
                  <a:pt x="11" y="56"/>
                  <a:pt x="11" y="56"/>
                  <a:pt x="11" y="56"/>
                </a:cubicBezTo>
                <a:cubicBezTo>
                  <a:pt x="10" y="55"/>
                  <a:pt x="5" y="51"/>
                  <a:pt x="5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7" y="47"/>
                  <a:pt x="8" y="46"/>
                  <a:pt x="9" y="44"/>
                </a:cubicBezTo>
                <a:cubicBezTo>
                  <a:pt x="8" y="43"/>
                  <a:pt x="8" y="42"/>
                  <a:pt x="8" y="41"/>
                </a:cubicBezTo>
                <a:cubicBezTo>
                  <a:pt x="1" y="40"/>
                  <a:pt x="1" y="40"/>
                  <a:pt x="1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1"/>
                  <a:pt x="1" y="30"/>
                  <a:pt x="1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7"/>
                  <a:pt x="9" y="26"/>
                </a:cubicBezTo>
                <a:cubicBezTo>
                  <a:pt x="8" y="25"/>
                  <a:pt x="7" y="23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0"/>
                  <a:pt x="5" y="20"/>
                </a:cubicBezTo>
                <a:cubicBezTo>
                  <a:pt x="6" y="19"/>
                  <a:pt x="11" y="14"/>
                  <a:pt x="12" y="14"/>
                </a:cubicBezTo>
                <a:cubicBezTo>
                  <a:pt x="12" y="14"/>
                  <a:pt x="12" y="14"/>
                  <a:pt x="13" y="14"/>
                </a:cubicBezTo>
                <a:cubicBezTo>
                  <a:pt x="17" y="18"/>
                  <a:pt x="17" y="18"/>
                  <a:pt x="17" y="18"/>
                </a:cubicBezTo>
                <a:cubicBezTo>
                  <a:pt x="18" y="18"/>
                  <a:pt x="19" y="17"/>
                  <a:pt x="20" y="17"/>
                </a:cubicBezTo>
                <a:cubicBezTo>
                  <a:pt x="21" y="15"/>
                  <a:pt x="21" y="13"/>
                  <a:pt x="21" y="11"/>
                </a:cubicBezTo>
                <a:cubicBezTo>
                  <a:pt x="21" y="10"/>
                  <a:pt x="22" y="10"/>
                  <a:pt x="22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30" y="10"/>
                  <a:pt x="31" y="10"/>
                  <a:pt x="31" y="1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8"/>
                  <a:pt x="35" y="18"/>
                </a:cubicBezTo>
                <a:cubicBezTo>
                  <a:pt x="40" y="14"/>
                  <a:pt x="40" y="14"/>
                  <a:pt x="40" y="14"/>
                </a:cubicBezTo>
                <a:cubicBezTo>
                  <a:pt x="40" y="14"/>
                  <a:pt x="40" y="14"/>
                  <a:pt x="41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42" y="15"/>
                  <a:pt x="47" y="20"/>
                  <a:pt x="47" y="21"/>
                </a:cubicBezTo>
                <a:cubicBezTo>
                  <a:pt x="47" y="21"/>
                  <a:pt x="47" y="21"/>
                  <a:pt x="47" y="22"/>
                </a:cubicBezTo>
                <a:cubicBezTo>
                  <a:pt x="46" y="23"/>
                  <a:pt x="45" y="25"/>
                  <a:pt x="43" y="26"/>
                </a:cubicBezTo>
                <a:cubicBezTo>
                  <a:pt x="44" y="27"/>
                  <a:pt x="44" y="28"/>
                  <a:pt x="45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1"/>
                  <a:pt x="52" y="31"/>
                  <a:pt x="52" y="32"/>
                </a:cubicBezTo>
                <a:lnTo>
                  <a:pt x="52" y="39"/>
                </a:lnTo>
                <a:close/>
                <a:moveTo>
                  <a:pt x="26" y="25"/>
                </a:moveTo>
                <a:cubicBezTo>
                  <a:pt x="21" y="25"/>
                  <a:pt x="16" y="30"/>
                  <a:pt x="16" y="35"/>
                </a:cubicBezTo>
                <a:cubicBezTo>
                  <a:pt x="16" y="41"/>
                  <a:pt x="21" y="46"/>
                  <a:pt x="26" y="46"/>
                </a:cubicBezTo>
                <a:cubicBezTo>
                  <a:pt x="32" y="46"/>
                  <a:pt x="36" y="41"/>
                  <a:pt x="36" y="35"/>
                </a:cubicBezTo>
                <a:cubicBezTo>
                  <a:pt x="36" y="30"/>
                  <a:pt x="32" y="25"/>
                  <a:pt x="26" y="25"/>
                </a:cubicBezTo>
                <a:close/>
                <a:moveTo>
                  <a:pt x="78" y="18"/>
                </a:moveTo>
                <a:cubicBezTo>
                  <a:pt x="78" y="18"/>
                  <a:pt x="72" y="19"/>
                  <a:pt x="72" y="19"/>
                </a:cubicBezTo>
                <a:cubicBezTo>
                  <a:pt x="71" y="20"/>
                  <a:pt x="71" y="20"/>
                  <a:pt x="70" y="21"/>
                </a:cubicBezTo>
                <a:cubicBezTo>
                  <a:pt x="71" y="22"/>
                  <a:pt x="72" y="26"/>
                  <a:pt x="72" y="26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27"/>
                  <a:pt x="68" y="30"/>
                  <a:pt x="67" y="30"/>
                </a:cubicBezTo>
                <a:cubicBezTo>
                  <a:pt x="67" y="30"/>
                  <a:pt x="64" y="26"/>
                  <a:pt x="63" y="25"/>
                </a:cubicBezTo>
                <a:cubicBezTo>
                  <a:pt x="63" y="25"/>
                  <a:pt x="63" y="25"/>
                  <a:pt x="62" y="25"/>
                </a:cubicBezTo>
                <a:cubicBezTo>
                  <a:pt x="62" y="25"/>
                  <a:pt x="61" y="25"/>
                  <a:pt x="61" y="25"/>
                </a:cubicBezTo>
                <a:cubicBezTo>
                  <a:pt x="61" y="26"/>
                  <a:pt x="58" y="30"/>
                  <a:pt x="57" y="30"/>
                </a:cubicBezTo>
                <a:cubicBezTo>
                  <a:pt x="57" y="30"/>
                  <a:pt x="53" y="27"/>
                  <a:pt x="52" y="27"/>
                </a:cubicBezTo>
                <a:cubicBezTo>
                  <a:pt x="52" y="27"/>
                  <a:pt x="52" y="27"/>
                  <a:pt x="52" y="26"/>
                </a:cubicBezTo>
                <a:cubicBezTo>
                  <a:pt x="52" y="26"/>
                  <a:pt x="54" y="22"/>
                  <a:pt x="54" y="21"/>
                </a:cubicBezTo>
                <a:cubicBezTo>
                  <a:pt x="53" y="20"/>
                  <a:pt x="53" y="20"/>
                  <a:pt x="53" y="19"/>
                </a:cubicBezTo>
                <a:cubicBezTo>
                  <a:pt x="52" y="19"/>
                  <a:pt x="47" y="18"/>
                  <a:pt x="47" y="18"/>
                </a:cubicBezTo>
                <a:cubicBezTo>
                  <a:pt x="47" y="12"/>
                  <a:pt x="47" y="12"/>
                  <a:pt x="47" y="12"/>
                </a:cubicBezTo>
                <a:cubicBezTo>
                  <a:pt x="47" y="11"/>
                  <a:pt x="52" y="11"/>
                  <a:pt x="53" y="11"/>
                </a:cubicBezTo>
                <a:cubicBezTo>
                  <a:pt x="53" y="10"/>
                  <a:pt x="53" y="9"/>
                  <a:pt x="54" y="9"/>
                </a:cubicBezTo>
                <a:cubicBezTo>
                  <a:pt x="54" y="8"/>
                  <a:pt x="52" y="4"/>
                  <a:pt x="52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3" y="3"/>
                  <a:pt x="57" y="0"/>
                  <a:pt x="57" y="0"/>
                </a:cubicBezTo>
                <a:cubicBezTo>
                  <a:pt x="58" y="0"/>
                  <a:pt x="61" y="4"/>
                  <a:pt x="61" y="5"/>
                </a:cubicBezTo>
                <a:cubicBezTo>
                  <a:pt x="61" y="4"/>
                  <a:pt x="62" y="4"/>
                  <a:pt x="62" y="4"/>
                </a:cubicBezTo>
                <a:cubicBezTo>
                  <a:pt x="63" y="4"/>
                  <a:pt x="63" y="4"/>
                  <a:pt x="63" y="5"/>
                </a:cubicBezTo>
                <a:cubicBezTo>
                  <a:pt x="64" y="3"/>
                  <a:pt x="66" y="1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8" y="0"/>
                  <a:pt x="72" y="2"/>
                  <a:pt x="72" y="3"/>
                </a:cubicBezTo>
                <a:cubicBezTo>
                  <a:pt x="72" y="3"/>
                  <a:pt x="72" y="3"/>
                  <a:pt x="72" y="3"/>
                </a:cubicBezTo>
                <a:cubicBezTo>
                  <a:pt x="72" y="4"/>
                  <a:pt x="71" y="8"/>
                  <a:pt x="70" y="9"/>
                </a:cubicBezTo>
                <a:cubicBezTo>
                  <a:pt x="71" y="9"/>
                  <a:pt x="71" y="10"/>
                  <a:pt x="72" y="11"/>
                </a:cubicBezTo>
                <a:cubicBezTo>
                  <a:pt x="72" y="11"/>
                  <a:pt x="78" y="11"/>
                  <a:pt x="78" y="12"/>
                </a:cubicBezTo>
                <a:lnTo>
                  <a:pt x="78" y="18"/>
                </a:lnTo>
                <a:close/>
                <a:moveTo>
                  <a:pt x="78" y="59"/>
                </a:moveTo>
                <a:cubicBezTo>
                  <a:pt x="78" y="59"/>
                  <a:pt x="72" y="60"/>
                  <a:pt x="72" y="60"/>
                </a:cubicBezTo>
                <a:cubicBezTo>
                  <a:pt x="71" y="61"/>
                  <a:pt x="71" y="61"/>
                  <a:pt x="70" y="62"/>
                </a:cubicBezTo>
                <a:cubicBezTo>
                  <a:pt x="71" y="63"/>
                  <a:pt x="72" y="67"/>
                  <a:pt x="72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8"/>
                  <a:pt x="68" y="71"/>
                  <a:pt x="67" y="71"/>
                </a:cubicBezTo>
                <a:cubicBezTo>
                  <a:pt x="67" y="71"/>
                  <a:pt x="64" y="67"/>
                  <a:pt x="63" y="66"/>
                </a:cubicBezTo>
                <a:cubicBezTo>
                  <a:pt x="63" y="66"/>
                  <a:pt x="63" y="66"/>
                  <a:pt x="62" y="66"/>
                </a:cubicBezTo>
                <a:cubicBezTo>
                  <a:pt x="62" y="66"/>
                  <a:pt x="61" y="66"/>
                  <a:pt x="61" y="66"/>
                </a:cubicBezTo>
                <a:cubicBezTo>
                  <a:pt x="61" y="67"/>
                  <a:pt x="58" y="71"/>
                  <a:pt x="57" y="71"/>
                </a:cubicBezTo>
                <a:cubicBezTo>
                  <a:pt x="57" y="71"/>
                  <a:pt x="53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7"/>
                  <a:pt x="54" y="63"/>
                  <a:pt x="54" y="62"/>
                </a:cubicBezTo>
                <a:cubicBezTo>
                  <a:pt x="53" y="61"/>
                  <a:pt x="53" y="61"/>
                  <a:pt x="53" y="60"/>
                </a:cubicBezTo>
                <a:cubicBezTo>
                  <a:pt x="52" y="60"/>
                  <a:pt x="47" y="59"/>
                  <a:pt x="47" y="59"/>
                </a:cubicBezTo>
                <a:cubicBezTo>
                  <a:pt x="47" y="53"/>
                  <a:pt x="47" y="53"/>
                  <a:pt x="47" y="53"/>
                </a:cubicBezTo>
                <a:cubicBezTo>
                  <a:pt x="47" y="52"/>
                  <a:pt x="52" y="52"/>
                  <a:pt x="53" y="52"/>
                </a:cubicBezTo>
                <a:cubicBezTo>
                  <a:pt x="53" y="51"/>
                  <a:pt x="53" y="50"/>
                  <a:pt x="54" y="50"/>
                </a:cubicBezTo>
                <a:cubicBezTo>
                  <a:pt x="54" y="49"/>
                  <a:pt x="52" y="45"/>
                  <a:pt x="52" y="44"/>
                </a:cubicBezTo>
                <a:cubicBezTo>
                  <a:pt x="52" y="44"/>
                  <a:pt x="52" y="44"/>
                  <a:pt x="52" y="44"/>
                </a:cubicBezTo>
                <a:cubicBezTo>
                  <a:pt x="53" y="44"/>
                  <a:pt x="57" y="41"/>
                  <a:pt x="57" y="41"/>
                </a:cubicBezTo>
                <a:cubicBezTo>
                  <a:pt x="58" y="41"/>
                  <a:pt x="61" y="45"/>
                  <a:pt x="61" y="46"/>
                </a:cubicBezTo>
                <a:cubicBezTo>
                  <a:pt x="61" y="46"/>
                  <a:pt x="62" y="46"/>
                  <a:pt x="62" y="46"/>
                </a:cubicBezTo>
                <a:cubicBezTo>
                  <a:pt x="63" y="46"/>
                  <a:pt x="63" y="46"/>
                  <a:pt x="63" y="46"/>
                </a:cubicBezTo>
                <a:cubicBezTo>
                  <a:pt x="64" y="44"/>
                  <a:pt x="66" y="43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8" y="41"/>
                  <a:pt x="72" y="44"/>
                  <a:pt x="72" y="44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5"/>
                  <a:pt x="71" y="49"/>
                  <a:pt x="70" y="50"/>
                </a:cubicBezTo>
                <a:cubicBezTo>
                  <a:pt x="71" y="50"/>
                  <a:pt x="71" y="51"/>
                  <a:pt x="72" y="52"/>
                </a:cubicBezTo>
                <a:cubicBezTo>
                  <a:pt x="72" y="52"/>
                  <a:pt x="78" y="52"/>
                  <a:pt x="78" y="53"/>
                </a:cubicBezTo>
                <a:lnTo>
                  <a:pt x="78" y="59"/>
                </a:lnTo>
                <a:close/>
                <a:moveTo>
                  <a:pt x="62" y="10"/>
                </a:moveTo>
                <a:cubicBezTo>
                  <a:pt x="59" y="10"/>
                  <a:pt x="57" y="12"/>
                  <a:pt x="57" y="15"/>
                </a:cubicBezTo>
                <a:cubicBezTo>
                  <a:pt x="57" y="18"/>
                  <a:pt x="59" y="20"/>
                  <a:pt x="62" y="20"/>
                </a:cubicBezTo>
                <a:cubicBezTo>
                  <a:pt x="65" y="20"/>
                  <a:pt x="67" y="18"/>
                  <a:pt x="67" y="15"/>
                </a:cubicBezTo>
                <a:cubicBezTo>
                  <a:pt x="67" y="12"/>
                  <a:pt x="65" y="10"/>
                  <a:pt x="62" y="10"/>
                </a:cubicBezTo>
                <a:close/>
                <a:moveTo>
                  <a:pt x="62" y="51"/>
                </a:moveTo>
                <a:cubicBezTo>
                  <a:pt x="59" y="51"/>
                  <a:pt x="57" y="53"/>
                  <a:pt x="57" y="56"/>
                </a:cubicBezTo>
                <a:cubicBezTo>
                  <a:pt x="57" y="59"/>
                  <a:pt x="59" y="61"/>
                  <a:pt x="62" y="61"/>
                </a:cubicBezTo>
                <a:cubicBezTo>
                  <a:pt x="65" y="61"/>
                  <a:pt x="67" y="59"/>
                  <a:pt x="67" y="56"/>
                </a:cubicBezTo>
                <a:cubicBezTo>
                  <a:pt x="67" y="53"/>
                  <a:pt x="65" y="51"/>
                  <a:pt x="62" y="51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 rot="2700000">
            <a:off x="9906921" y="-131942"/>
            <a:ext cx="1208497" cy="1208497"/>
          </a:xfrm>
          <a:prstGeom prst="roundRect">
            <a:avLst/>
          </a:prstGeom>
          <a:solidFill>
            <a:srgbClr val="38B1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Freeform 178"/>
          <p:cNvSpPr>
            <a:spLocks noEditPoints="1"/>
          </p:cNvSpPr>
          <p:nvPr/>
        </p:nvSpPr>
        <p:spPr bwMode="auto">
          <a:xfrm>
            <a:off x="10218225" y="239576"/>
            <a:ext cx="585887" cy="441270"/>
          </a:xfrm>
          <a:custGeom>
            <a:avLst/>
            <a:gdLst/>
            <a:ahLst/>
            <a:cxnLst>
              <a:cxn ang="0">
                <a:pos x="158" y="119"/>
              </a:cxn>
              <a:cxn ang="0">
                <a:pos x="0" y="119"/>
              </a:cxn>
              <a:cxn ang="0">
                <a:pos x="0" y="0"/>
              </a:cxn>
              <a:cxn ang="0">
                <a:pos x="9" y="0"/>
              </a:cxn>
              <a:cxn ang="0">
                <a:pos x="9" y="108"/>
              </a:cxn>
              <a:cxn ang="0">
                <a:pos x="158" y="108"/>
              </a:cxn>
              <a:cxn ang="0">
                <a:pos x="158" y="119"/>
              </a:cxn>
              <a:cxn ang="0">
                <a:pos x="50" y="99"/>
              </a:cxn>
              <a:cxn ang="0">
                <a:pos x="29" y="99"/>
              </a:cxn>
              <a:cxn ang="0">
                <a:pos x="29" y="60"/>
              </a:cxn>
              <a:cxn ang="0">
                <a:pos x="50" y="60"/>
              </a:cxn>
              <a:cxn ang="0">
                <a:pos x="50" y="99"/>
              </a:cxn>
              <a:cxn ang="0">
                <a:pos x="78" y="99"/>
              </a:cxn>
              <a:cxn ang="0">
                <a:pos x="59" y="99"/>
              </a:cxn>
              <a:cxn ang="0">
                <a:pos x="59" y="19"/>
              </a:cxn>
              <a:cxn ang="0">
                <a:pos x="78" y="19"/>
              </a:cxn>
              <a:cxn ang="0">
                <a:pos x="78" y="99"/>
              </a:cxn>
              <a:cxn ang="0">
                <a:pos x="109" y="99"/>
              </a:cxn>
              <a:cxn ang="0">
                <a:pos x="89" y="99"/>
              </a:cxn>
              <a:cxn ang="0">
                <a:pos x="89" y="39"/>
              </a:cxn>
              <a:cxn ang="0">
                <a:pos x="109" y="39"/>
              </a:cxn>
              <a:cxn ang="0">
                <a:pos x="109" y="99"/>
              </a:cxn>
              <a:cxn ang="0">
                <a:pos x="139" y="99"/>
              </a:cxn>
              <a:cxn ang="0">
                <a:pos x="119" y="99"/>
              </a:cxn>
              <a:cxn ang="0">
                <a:pos x="119" y="11"/>
              </a:cxn>
              <a:cxn ang="0">
                <a:pos x="139" y="11"/>
              </a:cxn>
              <a:cxn ang="0">
                <a:pos x="139" y="99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 rot="2700000">
            <a:off x="11000726" y="640476"/>
            <a:ext cx="1019182" cy="101918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844" y="709112"/>
            <a:ext cx="766005" cy="7660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43077" y="6069144"/>
            <a:ext cx="4958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**Не обязательное поле. Только для уточнения направленной информации (если будут возникать вопросы) </a:t>
            </a:r>
          </a:p>
        </p:txBody>
      </p:sp>
    </p:spTree>
    <p:extLst>
      <p:ext uri="{BB962C8B-B14F-4D97-AF65-F5344CB8AC3E}">
        <p14:creationId xmlns:p14="http://schemas.microsoft.com/office/powerpoint/2010/main" val="4036803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2854" y="1122362"/>
            <a:ext cx="9815146" cy="3739783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Заполненную форму фиксации результатов мониторинга территории с фотоматериалами (при наличии) направлять на официальную электронную почту Уральского ГУ Банка России: 65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Bank@cbr.ru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 темой сообщения «Для Управления противодействия нелегальной деятельности».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Контактные данные для связи по возникающим вопросам: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Бирючев Александр Николаевич: 8 (343) 269-67-80;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Шапель Анастасия Сергеевна: 8-912-615-77-23. </a:t>
            </a:r>
          </a:p>
        </p:txBody>
      </p:sp>
    </p:spTree>
    <p:extLst>
      <p:ext uri="{BB962C8B-B14F-4D97-AF65-F5344CB8AC3E}">
        <p14:creationId xmlns:p14="http://schemas.microsoft.com/office/powerpoint/2010/main" val="83117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831"/>
            <a:ext cx="12192000" cy="796583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488498" y="634414"/>
            <a:ext cx="4878351" cy="441649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58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chemeClr val="bg1"/>
                </a:solidFill>
                <a:latin typeface="+mn-lt"/>
              </a:rPr>
              <a:t>Спасибо </a:t>
            </a:r>
            <a:br>
              <a:rPr lang="ru-RU" sz="6000" b="1" dirty="0">
                <a:solidFill>
                  <a:schemeClr val="bg1"/>
                </a:solidFill>
                <a:latin typeface="+mn-lt"/>
              </a:rPr>
            </a:br>
            <a:r>
              <a:rPr lang="ru-RU" sz="6000" b="1" dirty="0">
                <a:solidFill>
                  <a:schemeClr val="bg1"/>
                </a:solidFill>
                <a:latin typeface="+mn-lt"/>
              </a:rPr>
              <a:t>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201FB3-F597-3B4A-A6EC-42EDB6131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498" y="420914"/>
            <a:ext cx="3099773" cy="7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603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542</Words>
  <Application>Microsoft Office PowerPoint</Application>
  <PresentationFormat>Широкоэкранный</PresentationFormat>
  <Paragraphs>112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Akrobat-Light</vt:lpstr>
      <vt:lpstr>Arial</vt:lpstr>
      <vt:lpstr>Calibri</vt:lpstr>
      <vt:lpstr>Calibri Light</vt:lpstr>
      <vt:lpstr>FontAwesome</vt:lpstr>
      <vt:lpstr>Gilroy ExtraBold</vt:lpstr>
      <vt:lpstr>Gilroy Light</vt:lpstr>
      <vt:lpstr>Montserrat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Заполненную форму фиксации результатов мониторинга территории с фотоматериалами (при наличии) направлять на официальную электронную почту Уральского ГУ Банка России: 65 Bank@cbr.ru с темой сообщения «Для Управления противодействия нелегальной деятельности».  Контактные данные для связи по возникающим вопросам: Бирючев Александр Николаевич: 8 (343) 269-67-80; Шапель Анастасия Сергеевна: 8-912-615-77-23.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priem</cp:lastModifiedBy>
  <cp:revision>60</cp:revision>
  <dcterms:created xsi:type="dcterms:W3CDTF">2023-10-29T19:41:15Z</dcterms:created>
  <dcterms:modified xsi:type="dcterms:W3CDTF">2024-12-05T04:03:04Z</dcterms:modified>
</cp:coreProperties>
</file>